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56" r:id="rId2"/>
    <p:sldId id="259" r:id="rId3"/>
    <p:sldId id="257" r:id="rId4"/>
    <p:sldId id="262" r:id="rId5"/>
    <p:sldId id="261" r:id="rId6"/>
    <p:sldId id="264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706B4-C572-46AA-B46B-2C952BA75ADD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405DB-3AF0-486E-A762-2400172B82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084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2F9F8-BB52-0646-ED8E-003B7D650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E209FD-30DC-EDA5-14C2-9696698107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FED54-FBC6-B604-51FB-8C0A1F3CD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6CF9-10F6-4F2B-8E73-4D6914687316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08052-F342-85AE-A58C-DA280F1DE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Vacant Parcel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BF1A2-A0DF-FC59-2062-9FBAF70A8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8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2F342-75A5-6AC0-4BD1-CC843DE41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329A8-A026-8D62-5A7F-CC4CB96BA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5780D-9A3B-A1D1-6DDF-D5DFC5B3F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C9DD-D89D-4BE5-BE65-32D5FA2EDEBC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B778D-9DAD-A903-E534-7C99C0656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Vacant Parcel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375F9-230F-C29B-3BB5-4F808ED64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8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57BF6C-72E8-6195-A1B6-CBC343C335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A0DEFD-25CE-E2A4-783D-885275FBF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E4CB4-558F-92DC-7414-6DF836EEE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B6E8-63DC-4FD1-8616-81285B5DD072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FC086-3045-D3A8-F7CC-DE3F0E252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Vacant Parcel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BE984-D90F-64A7-79B4-4B3D2C1E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3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D9604-A81E-AA38-9FF0-B47FFFB94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BE9B7-DD84-8B0C-6BDA-7F0FBDD3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C36C6-020D-8D42-34D5-5BA15D066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882-D9E6-4C7B-A78D-EA32CA952219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68FBE-9E71-8D04-D0B6-8258A3F6B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Vacant Parcel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6D63C-F792-2A8D-2B1A-2363C6D9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15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09CEE-BC48-0BC9-5E85-49F490592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05269-C3B9-C11B-BFA9-4CF1636DE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84403-0D3E-A0EE-3E87-723E35FFD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19B-80F9-422C-9D22-8176A71B04C7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8ED89-27DD-E161-66D8-C2AFE5A9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Vacant Parcel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CF5AD-23DC-34D5-E413-760304078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3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A2A92-8F7F-D22D-D7F8-B2D534560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3992D-D192-0441-462B-7A6E25FFF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15B47-CB1F-49E1-17F5-F832FAEAB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E3E18-2024-2829-AA1B-86E3EB698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24A9-B33E-4281-BE76-CC5BFC03D265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251D4-1560-5FD2-F7C3-54D38585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Vacant Parcel Tax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1B5A3-A7B3-3CEA-EF91-CF9E64F02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5CC49-68F0-EF5A-A2A7-A95860C9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6558B-F8F0-DEF7-8367-AF5C2EFA2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A8558E-41D8-5677-9510-A9A6BB91B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57C874-961D-8DEA-B987-C332033D21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A0F06-EB44-CAF8-22C8-A303395582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C3402F-E4AC-D1A0-7034-C36801809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2942-2DF2-4D4B-B3D9-15D240E89D77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012DC0-A84F-E3DD-1EC7-029B4F5C5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Vacant Parcel Tax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41D393-B1E5-F405-4B3E-A83DF925F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99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DA59E-40D7-42CB-49A5-21F9EB796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DB65C7-8674-6DE5-7C4D-ACEB8C662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1248-683A-4599-B0ED-C2039FA333A3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A926AC-4285-83FA-1CCB-1F7DD707D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Vacant Parcel Tax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8D5F9D-8397-5862-EE15-B88DE382E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94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481F18-1440-39CE-C5A3-5B911A9A9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7D09-8425-4679-B52B-D6CD5F295916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10E6E2-89C4-B8DC-AA5E-3AF1DD69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Vacant Parcel Tax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A40F49-3296-FFC6-BB56-19936873F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3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1153B-60CB-A035-3A9A-3144C630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FE08A-E6FC-89E0-5ABD-5DF5906CD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B10BC4-D780-2FD6-3525-DCEF55A36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DFC3F-A275-776B-74C8-8E15DE566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B44A-87B7-4CFD-839D-F418C2578E5D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07AB7-7DCA-CA74-35B5-66FFD925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Vacant Parcel Tax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B49DF-9D4B-216D-7D41-70522A83D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4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771AD-E5D8-7461-BEE0-3D4007A58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912F10-D592-F9BC-5B19-CBDF3EE5E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450BA4-E55F-EBCE-45DB-EE5F0BF35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07513-FCF4-D6C5-FA4E-AB476D5FC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A4A2-BBF5-4AA4-B7A0-8570F6CDD4DC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20A75-939D-DB05-9CE6-71224AE15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Vacant Parcel Tax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9779C-B58E-90FB-AF74-021A09FBC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1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4BA9AA-5D33-425D-E124-4A02008AE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CE64B-0129-421F-9E40-505673C09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B83F0-287A-6C97-F917-4075473F9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2C3D6-D7EC-4E0A-948F-AE5D6ABDC408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1A9FA-901C-247E-2449-BCB278E288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Background Information on Vacant Parcel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03531-04C9-8D08-C182-543982616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53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D6F05B-0990-2D91-744A-5394A059F0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454" r="-1" b="173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4E51DA-A6E2-8D00-BB02-C06C6AEB0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55" y="-289927"/>
            <a:ext cx="6911865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</a:rPr>
              <a:t>City of Pinole 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Background Information on Vacant Parcel Tax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68193B-89A8-ED39-30C4-CC12C8A20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755" y="3747640"/>
            <a:ext cx="4023359" cy="1208141"/>
          </a:xfrm>
        </p:spPr>
        <p:txBody>
          <a:bodyPr>
            <a:normAutofit fontScale="85000" lnSpcReduction="20000"/>
          </a:bodyPr>
          <a:lstStyle/>
          <a:p>
            <a:pPr algn="l"/>
            <a:endParaRPr lang="en-US" sz="1300" dirty="0">
              <a:solidFill>
                <a:schemeClr val="bg1"/>
              </a:solidFill>
            </a:endParaRPr>
          </a:p>
          <a:p>
            <a:pPr algn="l"/>
            <a:endParaRPr lang="en-US" sz="1300" dirty="0">
              <a:solidFill>
                <a:schemeClr val="bg1"/>
              </a:solidFill>
            </a:endParaRPr>
          </a:p>
          <a:p>
            <a:pPr algn="l"/>
            <a:r>
              <a:rPr lang="en-US" sz="2600" dirty="0">
                <a:solidFill>
                  <a:schemeClr val="bg1"/>
                </a:solidFill>
              </a:rPr>
              <a:t>City Council Meeting </a:t>
            </a:r>
          </a:p>
          <a:p>
            <a:pPr algn="l"/>
            <a:r>
              <a:rPr lang="en-US" sz="2600" dirty="0">
                <a:solidFill>
                  <a:schemeClr val="bg1"/>
                </a:solidFill>
              </a:rPr>
              <a:t>September 5, 2023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Picture 18" descr="Calendar&#10;&#10;Description automatically generated">
            <a:extLst>
              <a:ext uri="{FF2B5EF4-FFF2-40B4-BE49-F238E27FC236}">
                <a16:creationId xmlns:a16="http://schemas.microsoft.com/office/drawing/2014/main" id="{0D10E4FD-E7E6-16C2-7FDB-D0634CE972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62" y="4989515"/>
            <a:ext cx="1667259" cy="165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463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5FB46-48C3-374B-CACD-5A558A7F5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Staff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F51C3-9490-E242-4DB0-1D7FFC736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City staff recommends that the City Council receive a report of background information on vacant parcel tax and provide direction as appropriate.  </a:t>
            </a:r>
            <a:endParaRPr lang="en-US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61C11-B926-D0ED-396A-249F6D50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Vacant Parcel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945A2-AEAB-DD97-083F-B89670B9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57F21-F8CC-ABC1-D19B-072553D8C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What is a Vacant Parcel Tax?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E55DF-E100-BCB5-EFDC-3AE9CA604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Vacant parcel tax is a special, non-value based tax on real property, generally based on either a flat per-parcel rate or a variable rate depending on the size, use or number of units on the parcel.</a:t>
            </a:r>
          </a:p>
          <a:p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Levied on residential, condominium, nonresidential/commercial , undeveloped land.</a:t>
            </a:r>
            <a:endParaRPr lang="en-US" sz="2400" b="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allowable uses may be broad or narrow.</a:t>
            </a:r>
          </a:p>
          <a:p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lang="en-US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 tax must identify which services or facilities the tax proceeds may be used to fund.</a:t>
            </a:r>
          </a:p>
          <a:p>
            <a:r>
              <a:rPr lang="en-US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Possible uses include police and fire services, parks and open space, infrastructure improvement, and libraries. </a:t>
            </a:r>
          </a:p>
          <a:p>
            <a:r>
              <a:rPr lang="en-US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Because a vacant parcel tax is a special tax, it must be approved by a two-thirds vote of the electorate.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4CB4A-BF5A-940B-885E-CD050DDF2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Vacant Parcel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16766-9147-D4B5-B770-C8120884A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4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0C874-FBDF-D44D-114C-CE8059963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E3AF4-B389-FB5C-35FF-62437B149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main issues</a:t>
            </a:r>
          </a:p>
          <a:p>
            <a:pPr lvl="1"/>
            <a:r>
              <a:rPr lang="en-US" dirty="0"/>
              <a:t>City Council would need to determine what services would be funded by the tax</a:t>
            </a:r>
          </a:p>
          <a:p>
            <a:pPr lvl="1"/>
            <a:r>
              <a:rPr lang="en-US" dirty="0"/>
              <a:t>City Council would need to decide if the purpose of the tax is to raise money or make sure property is put to use </a:t>
            </a:r>
          </a:p>
          <a:p>
            <a:r>
              <a:rPr lang="en-US" dirty="0"/>
              <a:t>Other Considerations</a:t>
            </a:r>
          </a:p>
          <a:p>
            <a:pPr lvl="1"/>
            <a:r>
              <a:rPr lang="en-US" dirty="0"/>
              <a:t>Experience with vacant parcel taxes very limited </a:t>
            </a:r>
          </a:p>
          <a:p>
            <a:pPr lvl="1"/>
            <a:r>
              <a:rPr lang="en-US" dirty="0"/>
              <a:t>Significant lag in collecting the tax </a:t>
            </a:r>
          </a:p>
          <a:p>
            <a:pPr lvl="1"/>
            <a:r>
              <a:rPr lang="en-US" dirty="0"/>
              <a:t>Exemptions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37478-4802-2C66-67C9-2FF4E0EAD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Vacant Parcel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CCE36-232A-FC61-A6A3-2D488AFB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505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0D150-2B8C-552D-8010-9DA3E0C13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Other Jurisdictions with Vacant Parcel Tax – </a:t>
            </a:r>
            <a:br>
              <a:rPr lang="en-US" u="sng" dirty="0"/>
            </a:br>
            <a:r>
              <a:rPr lang="en-US" i="1" u="sng" dirty="0"/>
              <a:t>City of Oakland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DECF1-AC98-CCE0-F0FE-FBC3D33DEE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“Vacant Property Tax” passed in 2018</a:t>
            </a:r>
          </a:p>
          <a:p>
            <a:r>
              <a:rPr lang="en-US" sz="2400" dirty="0"/>
              <a:t>Special tax intended to fund services to support and reduce homelessness, affordable housing, and illegal dumping</a:t>
            </a:r>
          </a:p>
          <a:p>
            <a:r>
              <a:rPr lang="en-US" sz="2400" dirty="0"/>
              <a:t>Levies an annual tax of $3,000 to $6,000 on vacant property, which is property in use less than 50 days in a calendar year. </a:t>
            </a:r>
          </a:p>
          <a:p>
            <a:r>
              <a:rPr lang="en-US" sz="2400" dirty="0"/>
              <a:t>Generates approximately $5.5 million annually</a:t>
            </a:r>
          </a:p>
          <a:p>
            <a:r>
              <a:rPr lang="en-US" sz="2400" dirty="0"/>
              <a:t>Ordinance includes some exemptions</a:t>
            </a:r>
          </a:p>
          <a:p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D55942B-29A1-142D-9BCE-8EA72DD8451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83705230"/>
              </p:ext>
            </p:extLst>
          </p:nvPr>
        </p:nvGraphicFramePr>
        <p:xfrm>
          <a:off x="6316908" y="2236686"/>
          <a:ext cx="5181599" cy="3825562"/>
        </p:xfrm>
        <a:graphic>
          <a:graphicData uri="http://schemas.openxmlformats.org/drawingml/2006/table">
            <a:tbl>
              <a:tblPr firstRow="1" firstCol="1" bandRow="1"/>
              <a:tblGrid>
                <a:gridCol w="3389153">
                  <a:extLst>
                    <a:ext uri="{9D8B030D-6E8A-4147-A177-3AD203B41FA5}">
                      <a16:colId xmlns:a16="http://schemas.microsoft.com/office/drawing/2014/main" val="4123555639"/>
                    </a:ext>
                  </a:extLst>
                </a:gridCol>
                <a:gridCol w="1792446">
                  <a:extLst>
                    <a:ext uri="{9D8B030D-6E8A-4147-A177-3AD203B41FA5}">
                      <a16:colId xmlns:a16="http://schemas.microsoft.com/office/drawing/2014/main" val="3051133037"/>
                    </a:ext>
                  </a:extLst>
                </a:gridCol>
              </a:tblGrid>
              <a:tr h="27760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Property Type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Tax Rate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791313"/>
                  </a:ext>
                </a:extLst>
              </a:tr>
              <a:tr h="55521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Residential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$6,000 per parcel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746852"/>
                  </a:ext>
                </a:extLst>
              </a:tr>
              <a:tr h="104948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Condominium, duplex, or townhome unit under separate ownership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$3,000 per vacant residential unit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464147"/>
                  </a:ext>
                </a:extLst>
              </a:tr>
              <a:tr h="55521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Nonresidential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$6,000 per parcel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952860"/>
                  </a:ext>
                </a:extLst>
              </a:tr>
              <a:tr h="83282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Parcel with ground floor commercial activity allowed but vacant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$3,000 per parcel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570500"/>
                  </a:ext>
                </a:extLst>
              </a:tr>
              <a:tr h="55521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Undeveloped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$6,000 per parcel 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540416"/>
                  </a:ext>
                </a:extLst>
              </a:tr>
            </a:tbl>
          </a:graphicData>
        </a:graphic>
      </p:graphicFrame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C21C4F9-1D7B-6AA1-4D66-A7F1FB409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Vacant Parcel Tax 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4A64C1D-D0F6-F321-D514-4A0DAE91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351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0D150-2B8C-552D-8010-9DA3E0C13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Other Jurisdictions with Vacant Parcel Tax – </a:t>
            </a:r>
            <a:br>
              <a:rPr lang="en-US" u="sng" dirty="0"/>
            </a:br>
            <a:r>
              <a:rPr lang="en-US" i="1" u="sng" dirty="0"/>
              <a:t>City of Berkeley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DECF1-AC98-CCE0-F0FE-FBC3D33DE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“Empty Homes Tax” passed in 2022</a:t>
            </a:r>
          </a:p>
          <a:p>
            <a:r>
              <a:rPr lang="en-US" sz="2400" dirty="0"/>
              <a:t>General tax intended to fund general municipal services </a:t>
            </a:r>
          </a:p>
          <a:p>
            <a:r>
              <a:rPr lang="en-US" sz="2400" dirty="0"/>
              <a:t>Levies an annual tax of $3,000 to $12,000 on vacant residential units, which is property that remains vacant more than 182 days in a calendar year </a:t>
            </a:r>
          </a:p>
          <a:p>
            <a:r>
              <a:rPr lang="en-US" sz="2400" dirty="0"/>
              <a:t>Expected to generates approximately $4-$6 million annually</a:t>
            </a:r>
          </a:p>
          <a:p>
            <a:pPr marL="800100" lvl="1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 the first calendar year, the vacancy tax levies $3,000 per unit for the property owner’s first property and $6,000 per unit for any additional properties.</a:t>
            </a:r>
          </a:p>
          <a:p>
            <a:pPr marL="800100" lvl="1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After one calendar year, the range doubles to $6,000 per unit and $12,000 per unit and is subject to inflation. </a:t>
            </a:r>
          </a:p>
          <a:p>
            <a:r>
              <a:rPr lang="en-US" sz="2400" dirty="0"/>
              <a:t>Ordinance includes some exemptions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B6506-0141-4866-F27B-B3374212B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Vacant Parcel Tax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4A3C9-3387-368E-923F-AB1CEC05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77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591F6-F4F8-5111-0348-A37F805AC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669AA-7673-17B9-4CCA-D1A660865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Consulting firm, Baker Tilly, to assist with identifying local tax options</a:t>
            </a:r>
          </a:p>
          <a:p>
            <a:r>
              <a:rPr lang="en-US"/>
              <a:t>City </a:t>
            </a:r>
            <a:r>
              <a:rPr lang="en-US" dirty="0"/>
              <a:t>Council direction to staff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9F8B5-01D0-CE5D-5999-60C801937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Vacant Parcel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6407F-5A63-E2AA-26F5-8BF16D11A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B54-0FBC-CF30-B622-CB3677A49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7E690-8C12-12E8-94F3-9CA48125D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Questions/Comments?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894FD-83E8-EE22-9450-1C7BB06E5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Vacant Parcel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6C63F-330D-B3F3-F459-DF444F8D9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56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550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Office Theme</vt:lpstr>
      <vt:lpstr>City of Pinole  Background Information on Vacant Parcel Tax </vt:lpstr>
      <vt:lpstr>Staff Recommendation</vt:lpstr>
      <vt:lpstr>What is a Vacant Parcel Tax? </vt:lpstr>
      <vt:lpstr>Considerations</vt:lpstr>
      <vt:lpstr>Other Jurisdictions with Vacant Parcel Tax –  City of Oakland</vt:lpstr>
      <vt:lpstr>Other Jurisdictions with Vacant Parcel Tax –  City of Berkeley</vt:lpstr>
      <vt:lpstr>Next Steps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Pinole  Background Information on Vacant Parcel Tax </dc:title>
  <dc:creator>Markisha Guillory</dc:creator>
  <cp:lastModifiedBy>Markisha Guillory</cp:lastModifiedBy>
  <cp:revision>9</cp:revision>
  <dcterms:created xsi:type="dcterms:W3CDTF">2023-09-05T17:45:10Z</dcterms:created>
  <dcterms:modified xsi:type="dcterms:W3CDTF">2023-09-05T23:36:39Z</dcterms:modified>
</cp:coreProperties>
</file>